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3"/>
  </p:notesMasterIdLst>
  <p:sldIdLst>
    <p:sldId id="290" r:id="rId2"/>
  </p:sldIdLst>
  <p:sldSz cx="6858000" cy="9906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0000"/>
    <a:srgbClr val="00ACA8"/>
    <a:srgbClr val="FF5D5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54" autoAdjust="0"/>
    <p:restoredTop sz="94660"/>
  </p:normalViewPr>
  <p:slideViewPr>
    <p:cSldViewPr snapToGrid="0">
      <p:cViewPr varScale="1">
        <p:scale>
          <a:sx n="59" d="100"/>
          <a:sy n="59" d="100"/>
        </p:scale>
        <p:origin x="2371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25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871" cy="502676"/>
          </a:xfrm>
          <a:prstGeom prst="rect">
            <a:avLst/>
          </a:prstGeom>
        </p:spPr>
        <p:txBody>
          <a:bodyPr vert="horz" lIns="96592" tIns="48297" rIns="96592" bIns="48297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9" y="1"/>
            <a:ext cx="2984871" cy="502676"/>
          </a:xfrm>
          <a:prstGeom prst="rect">
            <a:avLst/>
          </a:prstGeom>
        </p:spPr>
        <p:txBody>
          <a:bodyPr vert="horz" lIns="96592" tIns="48297" rIns="96592" bIns="48297" rtlCol="0"/>
          <a:lstStyle>
            <a:lvl1pPr algn="r">
              <a:defRPr sz="1300"/>
            </a:lvl1pPr>
          </a:lstStyle>
          <a:p>
            <a:fld id="{AAB8B2B9-D7B7-4959-8AA1-CF566E0BB9B0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4888" y="1252538"/>
            <a:ext cx="23383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92" tIns="48297" rIns="96592" bIns="4829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7"/>
            <a:ext cx="5510530" cy="3944868"/>
          </a:xfrm>
          <a:prstGeom prst="rect">
            <a:avLst/>
          </a:prstGeom>
        </p:spPr>
        <p:txBody>
          <a:bodyPr vert="horz" lIns="96592" tIns="48297" rIns="96592" bIns="4829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592" tIns="48297" rIns="96592" bIns="48297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9" y="9516039"/>
            <a:ext cx="2984871" cy="502674"/>
          </a:xfrm>
          <a:prstGeom prst="rect">
            <a:avLst/>
          </a:prstGeom>
        </p:spPr>
        <p:txBody>
          <a:bodyPr vert="horz" lIns="96592" tIns="48297" rIns="96592" bIns="48297" rtlCol="0" anchor="b"/>
          <a:lstStyle>
            <a:lvl1pPr algn="r">
              <a:defRPr sz="1300"/>
            </a:lvl1pPr>
          </a:lstStyle>
          <a:p>
            <a:fld id="{CA2D2DC3-F778-410C-A5C9-B1507E6A37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49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08FF-AB7E-4BF1-9EF9-21B55A18A7FA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06938-2A96-4878-983B-A5C06CF36B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577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08FF-AB7E-4BF1-9EF9-21B55A18A7FA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06938-2A96-4878-983B-A5C06CF36B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002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08FF-AB7E-4BF1-9EF9-21B55A18A7FA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06938-2A96-4878-983B-A5C06CF36B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352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08FF-AB7E-4BF1-9EF9-21B55A18A7FA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06938-2A96-4878-983B-A5C06CF36B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2335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08FF-AB7E-4BF1-9EF9-21B55A18A7FA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06938-2A96-4878-983B-A5C06CF36B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354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08FF-AB7E-4BF1-9EF9-21B55A18A7FA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06938-2A96-4878-983B-A5C06CF36B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912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08FF-AB7E-4BF1-9EF9-21B55A18A7FA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06938-2A96-4878-983B-A5C06CF36B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132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08FF-AB7E-4BF1-9EF9-21B55A18A7FA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06938-2A96-4878-983B-A5C06CF36B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3283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08FF-AB7E-4BF1-9EF9-21B55A18A7FA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06938-2A96-4878-983B-A5C06CF36B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269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08FF-AB7E-4BF1-9EF9-21B55A18A7FA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06938-2A96-4878-983B-A5C06CF36B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1157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08FF-AB7E-4BF1-9EF9-21B55A18A7FA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06938-2A96-4878-983B-A5C06CF36B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907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608FF-AB7E-4BF1-9EF9-21B55A18A7FA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06938-2A96-4878-983B-A5C06CF36B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1266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40633" y="420622"/>
            <a:ext cx="6448926" cy="93725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kumimoji="1" lang="ja-JP" altLang="en-US" sz="2022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インフラマネジメントテクノロジーコンテスト協賛申込書</a:t>
            </a:r>
            <a:endParaRPr kumimoji="1" lang="en-US" altLang="ja-JP" sz="2022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2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必要事項をご記入の上、下記に記載のメールアドレスにお送りください</a:t>
            </a:r>
            <a:endParaRPr kumimoji="1" lang="en-US" altLang="ja-JP" sz="1200" dirty="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8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en-US" altLang="ja-JP" sz="800" dirty="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■下記の通りインフラマネジメントテクノロジーコンテスト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2023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の協賛を申し込みます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59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59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59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59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59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8"/>
            <a:endParaRPr kumimoji="1" lang="en-US" altLang="ja-JP" sz="159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■協賛種類　ご協賛いただけるメニューに✔を入れ、ご協賛口数をご記入ください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450850" indent="-450850"/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</a:t>
            </a:r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従来のオフィシャルパートナーは「わくわく応援隊（仮）」に名称を変更しました（</a:t>
            </a:r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2022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年度は無料）。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450850" indent="-450850"/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ホームページからお申込ください（準備中）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450850" indent="-450850"/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450850" indent="-450850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■協賛申込締切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1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第１次締切：</a:t>
            </a:r>
            <a:r>
              <a:rPr kumimoji="1" lang="en-US" altLang="ja-JP" sz="14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2023</a:t>
            </a:r>
            <a:r>
              <a:rPr kumimoji="1" lang="ja-JP" altLang="en-US" sz="14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kumimoji="1" lang="en-US" altLang="ja-JP" sz="14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kumimoji="1" lang="ja-JP" altLang="en-US" sz="14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14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kumimoji="1" lang="ja-JP" altLang="en-US" sz="14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（プラチナパートナーで企業課題を設定される場合）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1"/>
            <a:r>
              <a:rPr kumimoji="1" lang="ja-JP" altLang="en-US" sz="1400" spc="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kumimoji="1" lang="en-US" altLang="ja-JP" sz="1400" spc="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kumimoji="1" lang="ja-JP" altLang="en-US" sz="1400" spc="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次締切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14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2023</a:t>
            </a:r>
            <a:r>
              <a:rPr kumimoji="1" lang="ja-JP" altLang="en-US" sz="14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kumimoji="1" lang="en-US" altLang="ja-JP" sz="14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kumimoji="1" lang="ja-JP" altLang="en-US" sz="14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14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</a:t>
            </a:r>
            <a:r>
              <a:rPr kumimoji="1" lang="ja-JP" altLang="en-US" sz="14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  <a:endParaRPr kumimoji="1" lang="en-US" altLang="ja-JP" sz="1400" dirty="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1"/>
            <a:r>
              <a:rPr kumimoji="1" lang="ja-JP" altLang="en-US" sz="10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■ロゴと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URL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について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1"/>
            <a:r>
              <a:rPr lang="ja-JP" altLang="en-US" sz="1000" u="sng" dirty="0">
                <a:solidFill>
                  <a:srgbClr val="AC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企業ロゴの画像データ</a:t>
            </a:r>
            <a:r>
              <a:rPr lang="ja-JP" altLang="en-US" sz="10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1000" u="sng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jpg,gif,png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形式のいずれか。</a:t>
            </a:r>
            <a:r>
              <a:rPr lang="ja-JP" altLang="en-US" sz="10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１ファイル</a:t>
            </a:r>
            <a:r>
              <a:rPr lang="en-US" altLang="ja-JP" sz="10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5MB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まで）と、リンク</a:t>
            </a: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URL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を下記メールアドレスにお送りください。</a:t>
            </a:r>
            <a:endParaRPr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1"/>
            <a:endParaRPr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1"/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 昨年と同じロゴデータと</a:t>
            </a:r>
            <a:r>
              <a:rPr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URL</a:t>
            </a:r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を使用する方は左にチェックをしてください</a:t>
            </a:r>
            <a:endParaRPr lang="en-US" altLang="ja-JP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1"/>
            <a:endParaRPr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06450" lvl="1" indent="-265113"/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0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ウェブサイトに掲載する際にリサイズ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する場合があります</a:t>
            </a:r>
            <a:endParaRPr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06450" lvl="1" indent="-265113"/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0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ご入稿の締め切りはございません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が、データを受領次第、サイトにアップいたしますので、なるべく</a:t>
            </a:r>
            <a:r>
              <a:rPr kumimoji="1" lang="ja-JP" altLang="en-US" sz="10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速やかにご手配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頂けますようお願い申し上げます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06450" lvl="1" indent="-265113"/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ご提出いただいたロゴは新聞への掲載やイベントでの使用など、コンテストの</a:t>
            </a:r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PR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に使用することがあります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06450" lvl="1" indent="-265113"/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■応援メッセージについて　　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プラチナパートナーのみ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TOP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ページに高専生への応援メッセージを流します。一言ご記入ください。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記載例：頑張ってください！</a:t>
            </a:r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●●株式会社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■振込先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2"/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2"/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勝手ながら振込手数料は貴方のご負担でお願いいたします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1815"/>
              </p:ext>
            </p:extLst>
          </p:nvPr>
        </p:nvGraphicFramePr>
        <p:xfrm>
          <a:off x="757989" y="1301100"/>
          <a:ext cx="5751096" cy="17720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4411">
                  <a:extLst>
                    <a:ext uri="{9D8B030D-6E8A-4147-A177-3AD203B41FA5}">
                      <a16:colId xmlns:a16="http://schemas.microsoft.com/office/drawing/2014/main" val="1088023067"/>
                    </a:ext>
                  </a:extLst>
                </a:gridCol>
                <a:gridCol w="4426685">
                  <a:extLst>
                    <a:ext uri="{9D8B030D-6E8A-4147-A177-3AD203B41FA5}">
                      <a16:colId xmlns:a16="http://schemas.microsoft.com/office/drawing/2014/main" val="3730654183"/>
                    </a:ext>
                  </a:extLst>
                </a:gridCol>
              </a:tblGrid>
              <a:tr h="2951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御社名</a:t>
                      </a:r>
                    </a:p>
                  </a:txBody>
                  <a:tcPr marL="132081" marR="132081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32081" marR="132081" marT="66040" marB="660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6178144"/>
                  </a:ext>
                </a:extLst>
              </a:tr>
              <a:tr h="13653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ご担当者様</a:t>
                      </a:r>
                      <a:endParaRPr kumimoji="1" lang="en-US" altLang="ja-JP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情報</a:t>
                      </a:r>
                    </a:p>
                  </a:txBody>
                  <a:tcPr marL="132081" marR="132081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お名前：</a:t>
                      </a:r>
                      <a:endParaRPr kumimoji="1" lang="en-US" altLang="ja-JP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部   署：</a:t>
                      </a:r>
                      <a:endParaRPr kumimoji="1" lang="en-US" altLang="ja-JP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住   所：</a:t>
                      </a:r>
                      <a:endParaRPr kumimoji="1" lang="en-US" altLang="ja-JP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メール：</a:t>
                      </a:r>
                      <a:endParaRPr kumimoji="1" lang="en-US" altLang="ja-JP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電</a:t>
                      </a:r>
                      <a:r>
                        <a:rPr kumimoji="1" lang="ja-JP" altLang="en-US" sz="1200" baseline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  </a:t>
                      </a:r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話：</a:t>
                      </a:r>
                    </a:p>
                  </a:txBody>
                  <a:tcPr marL="132081" marR="132081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0319129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180475" y="112846"/>
            <a:ext cx="65090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kumimoji="1" lang="ja-JP" altLang="en-US" sz="14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インフラテクコン実行委員会事務局　宛       　　　  </a:t>
            </a:r>
            <a:r>
              <a:rPr kumimoji="1" lang="en-US" altLang="ja-JP" sz="12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2023</a:t>
            </a:r>
            <a:r>
              <a:rPr kumimoji="1" lang="ja-JP" altLang="en-US" sz="12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年　　月　　日</a:t>
            </a:r>
            <a:endParaRPr lang="ja-JP" altLang="en-US" sz="14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950953"/>
              </p:ext>
            </p:extLst>
          </p:nvPr>
        </p:nvGraphicFramePr>
        <p:xfrm>
          <a:off x="757989" y="3285502"/>
          <a:ext cx="5751096" cy="7175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207">
                  <a:extLst>
                    <a:ext uri="{9D8B030D-6E8A-4147-A177-3AD203B41FA5}">
                      <a16:colId xmlns:a16="http://schemas.microsoft.com/office/drawing/2014/main" val="3521241469"/>
                    </a:ext>
                  </a:extLst>
                </a:gridCol>
                <a:gridCol w="2067916">
                  <a:extLst>
                    <a:ext uri="{9D8B030D-6E8A-4147-A177-3AD203B41FA5}">
                      <a16:colId xmlns:a16="http://schemas.microsoft.com/office/drawing/2014/main" val="2714714709"/>
                    </a:ext>
                  </a:extLst>
                </a:gridCol>
                <a:gridCol w="2105911">
                  <a:extLst>
                    <a:ext uri="{9D8B030D-6E8A-4147-A177-3AD203B41FA5}">
                      <a16:colId xmlns:a16="http://schemas.microsoft.com/office/drawing/2014/main" val="2687567032"/>
                    </a:ext>
                  </a:extLst>
                </a:gridCol>
                <a:gridCol w="1215062">
                  <a:extLst>
                    <a:ext uri="{9D8B030D-6E8A-4147-A177-3AD203B41FA5}">
                      <a16:colId xmlns:a16="http://schemas.microsoft.com/office/drawing/2014/main" val="2729745172"/>
                    </a:ext>
                  </a:extLst>
                </a:gridCol>
              </a:tblGrid>
              <a:tr h="34643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sz="2500" dirty="0"/>
                    </a:p>
                  </a:txBody>
                  <a:tcPr marL="132081" marR="132081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プラチナパートナー</a:t>
                      </a:r>
                    </a:p>
                  </a:txBody>
                  <a:tcPr marL="132081" marR="132081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口　</a:t>
                      </a:r>
                      <a:r>
                        <a:rPr kumimoji="1" lang="en-US" altLang="ja-JP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250,000</a:t>
                      </a:r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</a:p>
                  </a:txBody>
                  <a:tcPr marL="132081" marR="132081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500"/>
                        </a:lnSpc>
                      </a:pPr>
                      <a:r>
                        <a:rPr kumimoji="1" lang="en-US" altLang="ja-JP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×</a:t>
                      </a:r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　口</a:t>
                      </a:r>
                    </a:p>
                  </a:txBody>
                  <a:tcPr marL="132081" marR="132081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6427586"/>
                  </a:ext>
                </a:extLst>
              </a:tr>
              <a:tr h="34643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sz="2500" dirty="0"/>
                    </a:p>
                  </a:txBody>
                  <a:tcPr marL="132081" marR="132081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ゴールドパートナー</a:t>
                      </a:r>
                    </a:p>
                  </a:txBody>
                  <a:tcPr marL="132081" marR="132081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口　  </a:t>
                      </a:r>
                      <a:r>
                        <a:rPr kumimoji="1" lang="en-US" altLang="ja-JP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50,000</a:t>
                      </a:r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</a:p>
                  </a:txBody>
                  <a:tcPr marL="132081" marR="132081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</a:pPr>
                      <a:r>
                        <a:rPr kumimoji="1" lang="en-US" altLang="ja-JP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×</a:t>
                      </a:r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　口</a:t>
                      </a:r>
                    </a:p>
                  </a:txBody>
                  <a:tcPr marL="132081" marR="132081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7052773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271587" y="8172464"/>
            <a:ext cx="431482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みずほ銀行　神田支店　普通　３０４０４２０</a:t>
            </a:r>
            <a:b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口座名：ＣＮＣＰインフラテクコン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55724B5-A51E-4AE9-B698-A3BAE69CD3EF}"/>
              </a:ext>
            </a:extLst>
          </p:cNvPr>
          <p:cNvSpPr txBox="1"/>
          <p:nvPr/>
        </p:nvSpPr>
        <p:spPr>
          <a:xfrm>
            <a:off x="696831" y="8868751"/>
            <a:ext cx="5781675" cy="87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申込・問合先：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info@infratechcon.com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インフラテクコン運営事務局   担当：岩佐、岡野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fontAlgn="base"/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〒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116-0013 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東京都荒川区西日暮里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2-40-3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横山ビル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6F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アイセイ（株）内</a:t>
            </a:r>
            <a:endParaRPr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fontAlgn="base"/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Tel: 03-6806-7281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Fax: 03-6806-5717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53FF996-66CE-93DA-433C-E43676F68E56}"/>
              </a:ext>
            </a:extLst>
          </p:cNvPr>
          <p:cNvSpPr/>
          <p:nvPr/>
        </p:nvSpPr>
        <p:spPr>
          <a:xfrm>
            <a:off x="696831" y="7690862"/>
            <a:ext cx="5751096" cy="2469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8287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1554</TotalTime>
  <Words>381</Words>
  <Application>Microsoft Office PowerPoint</Application>
  <PresentationFormat>A4 210 x 297 mm</PresentationFormat>
  <Paragraphs>63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BIZ UD明朝 Medium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安倍 早希子</dc:creator>
  <cp:lastModifiedBy>岡野 登美子</cp:lastModifiedBy>
  <cp:revision>151</cp:revision>
  <cp:lastPrinted>2022-06-07T05:45:04Z</cp:lastPrinted>
  <dcterms:created xsi:type="dcterms:W3CDTF">2020-05-09T07:33:55Z</dcterms:created>
  <dcterms:modified xsi:type="dcterms:W3CDTF">2023-03-08T01:34:41Z</dcterms:modified>
</cp:coreProperties>
</file>